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10" r:id="rId4"/>
  </p:sldMasterIdLst>
  <p:notesMasterIdLst>
    <p:notesMasterId r:id="rId18"/>
  </p:notesMasterIdLst>
  <p:sldIdLst>
    <p:sldId id="325" r:id="rId5"/>
    <p:sldId id="272" r:id="rId6"/>
    <p:sldId id="370" r:id="rId7"/>
    <p:sldId id="357" r:id="rId8"/>
    <p:sldId id="375" r:id="rId9"/>
    <p:sldId id="349" r:id="rId10"/>
    <p:sldId id="350" r:id="rId11"/>
    <p:sldId id="395" r:id="rId12"/>
    <p:sldId id="352" r:id="rId13"/>
    <p:sldId id="353" r:id="rId14"/>
    <p:sldId id="354" r:id="rId15"/>
    <p:sldId id="358" r:id="rId16"/>
    <p:sldId id="336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3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5/3/13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Friday, May 3,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F0E2-4962-6A4D-B9C9-F576FD87812A}" type="datetimeFigureOut">
              <a:rPr lang="en-US" smtClean="0"/>
              <a:t>5/3/13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aramon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Garamon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Garamon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Garamon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Garamon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Garamon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5/3/13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Friday, May 3,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26.emf"/><Relationship Id="rId3" Type="http://schemas.openxmlformats.org/officeDocument/2006/relationships/hyperlink" Target="http://arxiv.org/abs/1212.0540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12.0540" TargetMode="External"/><Relationship Id="rId4" Type="http://schemas.openxmlformats.org/officeDocument/2006/relationships/hyperlink" Target="tadpol.astro.illinois.edu" TargetMode="External"/><Relationship Id="rId5" Type="http://schemas.openxmlformats.org/officeDocument/2006/relationships/hyperlink" Target="mailto:chat@astro.berkeley.edu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jpg"/><Relationship Id="rId13" Type="http://schemas.openxmlformats.org/officeDocument/2006/relationships/image" Target="../media/image19.png"/><Relationship Id="rId14" Type="http://schemas.openxmlformats.org/officeDocument/2006/relationships/image" Target="../media/image20.jpe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gif"/><Relationship Id="rId7" Type="http://schemas.openxmlformats.org/officeDocument/2006/relationships/image" Target="../media/image13.gif"/><Relationship Id="rId8" Type="http://schemas.openxmlformats.org/officeDocument/2006/relationships/image" Target="../media/image14.gif"/><Relationship Id="rId9" Type="http://schemas.openxmlformats.org/officeDocument/2006/relationships/image" Target="../media/image15.png"/><Relationship Id="rId10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36092"/>
            <a:ext cx="9144000" cy="1927225"/>
          </a:xfrm>
        </p:spPr>
        <p:txBody>
          <a:bodyPr/>
          <a:lstStyle/>
          <a:p>
            <a:pPr algn="ctr"/>
            <a:r>
              <a:rPr lang="en-US" sz="5000" dirty="0" smtClean="0"/>
              <a:t>Are magnetic fields and outflows aligned in </a:t>
            </a:r>
            <a:r>
              <a:rPr lang="en-US" sz="5000" dirty="0" err="1" smtClean="0"/>
              <a:t>protostellar</a:t>
            </a:r>
            <a:r>
              <a:rPr lang="en-US" sz="5000" dirty="0" smtClean="0"/>
              <a:t> cores?</a:t>
            </a:r>
            <a:endParaRPr lang="en-US" sz="5000" b="1" dirty="0">
              <a:solidFill>
                <a:srgbClr val="29293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4 April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Institute for Astronomy</a:t>
            </a:r>
          </a:p>
          <a:p>
            <a:r>
              <a:rPr lang="en-US" dirty="0" smtClean="0"/>
              <a:t>University of Hawai’i at </a:t>
            </a:r>
            <a:r>
              <a:rPr lang="en-US" dirty="0" err="1" smtClean="0"/>
              <a:t>Manoa</a:t>
            </a:r>
            <a:endParaRPr lang="en-US" dirty="0" smtClean="0"/>
          </a:p>
          <a:p>
            <a:r>
              <a:rPr lang="en-US" dirty="0" smtClean="0"/>
              <a:t>Honolulu, Hawai’i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656114" y="529173"/>
            <a:ext cx="8613769" cy="6328827"/>
            <a:chOff x="-1628770" y="869847"/>
            <a:chExt cx="8613769" cy="63288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65348" y="-151674"/>
              <a:ext cx="6086926" cy="86137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1171" y="86984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048935" y="1035165"/>
            <a:ext cx="7063292" cy="5423692"/>
            <a:chOff x="3598712" y="1248842"/>
            <a:chExt cx="6848286" cy="51779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20094"/>
              <a:ext cx="4765148" cy="684828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85066" y="1248842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err="1">
                  <a:solidFill>
                    <a:srgbClr val="000000"/>
                  </a:solidFill>
                  <a:latin typeface="Garamond"/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3575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6937813" cy="6108392"/>
            <a:chOff x="-103715" y="308876"/>
            <a:chExt cx="6937813" cy="61083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b="3577"/>
            <a:stretch/>
          </p:blipFill>
          <p:spPr>
            <a:xfrm>
              <a:off x="279407" y="1138062"/>
              <a:ext cx="6368304" cy="492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Cumulative Distribution Function (CDF)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863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(Projected) angle between outflow &amp; B-field (</a:t>
              </a:r>
              <a:r>
                <a:rPr lang="en-US" sz="2200" b="1" dirty="0" err="1" smtClean="0">
                  <a:solidFill>
                    <a:srgbClr val="292934"/>
                  </a:solidFill>
                  <a:latin typeface="Garamond"/>
                </a:rPr>
                <a:t>deg</a:t>
              </a:r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31730" y="5272983"/>
            <a:ext cx="3257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 smtClean="0">
                <a:solidFill>
                  <a:srgbClr val="292934"/>
                </a:solidFill>
              </a:rPr>
              <a:t>Hull+ </a:t>
            </a:r>
            <a:r>
              <a:rPr lang="en-US" sz="1600" dirty="0" smtClean="0">
                <a:solidFill>
                  <a:srgbClr val="292934"/>
                </a:solidFill>
              </a:rPr>
              <a:t>2013, </a:t>
            </a:r>
            <a:r>
              <a:rPr lang="en-US" sz="1600" dirty="0" err="1" smtClean="0">
                <a:solidFill>
                  <a:srgbClr val="292934"/>
                </a:solidFill>
              </a:rPr>
              <a:t>ApJ</a:t>
            </a:r>
            <a:r>
              <a:rPr lang="en-US" sz="1600" dirty="0" smtClean="0">
                <a:solidFill>
                  <a:srgbClr val="292934"/>
                </a:solidFill>
              </a:rPr>
              <a:t>, accepted</a:t>
            </a:r>
            <a:r>
              <a:rPr lang="en-US" sz="1600" dirty="0" smtClean="0">
                <a:solidFill>
                  <a:srgbClr val="292934"/>
                </a:solidFill>
                <a:latin typeface="Garamond"/>
              </a:rPr>
              <a:t> </a:t>
            </a:r>
            <a:br>
              <a:rPr lang="en-US" sz="1600" dirty="0" smtClean="0">
                <a:solidFill>
                  <a:srgbClr val="292934"/>
                </a:solidFill>
                <a:latin typeface="Garamond"/>
              </a:rPr>
            </a:br>
            <a:r>
              <a:rPr lang="en-US" sz="1600" dirty="0" smtClean="0">
                <a:solidFill>
                  <a:srgbClr val="292934"/>
                </a:solidFill>
                <a:latin typeface="Garamond"/>
              </a:rPr>
              <a:t>Preprint: </a:t>
            </a:r>
            <a:r>
              <a:rPr lang="en-US" sz="1600" dirty="0" smtClean="0">
                <a:solidFill>
                  <a:srgbClr val="292934"/>
                </a:solidFill>
                <a:latin typeface="Garamond"/>
                <a:hlinkClick r:id="rId3"/>
              </a:rPr>
              <a:t>arXiv</a:t>
            </a:r>
            <a:r>
              <a:rPr lang="en-US" sz="1600" dirty="0">
                <a:solidFill>
                  <a:srgbClr val="292934"/>
                </a:solidFill>
                <a:latin typeface="Garamond"/>
                <a:hlinkClick r:id="rId3"/>
              </a:rPr>
              <a:t>:</a:t>
            </a:r>
            <a:r>
              <a:rPr lang="en-US" sz="1600" dirty="0" smtClean="0">
                <a:solidFill>
                  <a:srgbClr val="292934"/>
                </a:solidFill>
                <a:latin typeface="Garamond"/>
                <a:hlinkClick r:id="rId3"/>
              </a:rPr>
              <a:t>1212.0540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-9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( 0.79 ) and random ( 0.64 )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29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60" y="289331"/>
            <a:ext cx="9098540" cy="6503088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sz="1300" dirty="0" smtClean="0"/>
          </a:p>
          <a:p>
            <a:endParaRPr lang="en-US" sz="3000" dirty="0" smtClean="0"/>
          </a:p>
          <a:p>
            <a:r>
              <a:rPr lang="en-US" sz="3500" dirty="0" smtClean="0"/>
              <a:t>B-fields are either </a:t>
            </a:r>
            <a:r>
              <a:rPr lang="en-US" sz="3500" b="1" dirty="0" smtClean="0"/>
              <a:t>preferentially misaligned</a:t>
            </a:r>
            <a:r>
              <a:rPr lang="en-US" sz="3500" dirty="0" smtClean="0"/>
              <a:t> (perp.) or</a:t>
            </a:r>
            <a:r>
              <a:rPr lang="en-US" sz="3500" b="1" dirty="0" smtClean="0"/>
              <a:t> randomly aligned </a:t>
            </a:r>
            <a:r>
              <a:rPr lang="en-US" sz="3500" dirty="0" smtClean="0"/>
              <a:t>with outflows at the ~1000 AU scale</a:t>
            </a:r>
          </a:p>
          <a:p>
            <a:pPr lvl="1"/>
            <a:r>
              <a:rPr lang="en-US" sz="3500" dirty="0" smtClean="0"/>
              <a:t>Thus, </a:t>
            </a:r>
            <a:r>
              <a:rPr lang="en-US" sz="3500" dirty="0" err="1" smtClean="0"/>
              <a:t>circumstellar</a:t>
            </a:r>
            <a:r>
              <a:rPr lang="en-US" sz="3500" dirty="0" smtClean="0"/>
              <a:t> disks are misaligned with fields in the cores from which they formed</a:t>
            </a:r>
          </a:p>
          <a:p>
            <a:pPr lvl="1"/>
            <a:endParaRPr lang="en-US" sz="3000" b="1" dirty="0" smtClean="0"/>
          </a:p>
          <a:p>
            <a:r>
              <a:rPr lang="en-US" sz="2700" b="1" dirty="0" smtClean="0"/>
              <a:t>More polarization science with CARMA</a:t>
            </a:r>
          </a:p>
          <a:p>
            <a:pPr lvl="1"/>
            <a:r>
              <a:rPr lang="en-US" sz="2700" dirty="0" smtClean="0"/>
              <a:t>Comparing polarization in filaments with ALMA data</a:t>
            </a:r>
          </a:p>
          <a:p>
            <a:pPr lvl="1"/>
            <a:r>
              <a:rPr lang="en-US" sz="2700" dirty="0" err="1" smtClean="0"/>
              <a:t>SgrA</a:t>
            </a:r>
            <a:r>
              <a:rPr lang="en-US" sz="2700" dirty="0" smtClean="0"/>
              <a:t>* (rotation measure, G2 cloud)</a:t>
            </a:r>
          </a:p>
          <a:p>
            <a:pPr lvl="1"/>
            <a:r>
              <a:rPr lang="en-US" sz="2700" dirty="0" smtClean="0"/>
              <a:t>Upper limits on disk polarization (Hughes, Hull+ 2013, AJ, 145, 115)</a:t>
            </a:r>
          </a:p>
          <a:p>
            <a:pPr lvl="1"/>
            <a:r>
              <a:rPr lang="en-US" sz="2700" dirty="0" smtClean="0"/>
              <a:t>Disk formation and B-field/rotation misalignment (</a:t>
            </a:r>
            <a:r>
              <a:rPr lang="en-US" sz="2700" dirty="0" err="1" smtClean="0"/>
              <a:t>Krumholz</a:t>
            </a:r>
            <a:r>
              <a:rPr lang="en-US" sz="2700" dirty="0" smtClean="0"/>
              <a:t>, </a:t>
            </a:r>
            <a:r>
              <a:rPr lang="en-US" sz="2700" dirty="0" err="1" smtClean="0"/>
              <a:t>Crutcher</a:t>
            </a:r>
            <a:r>
              <a:rPr lang="en-US" sz="2700" dirty="0" smtClean="0"/>
              <a:t>, &amp; Hull 2013, </a:t>
            </a:r>
            <a:r>
              <a:rPr lang="en-US" sz="2700" dirty="0" err="1" smtClean="0"/>
              <a:t>ApJL</a:t>
            </a:r>
            <a:r>
              <a:rPr lang="en-US" sz="2700" dirty="0" smtClean="0"/>
              <a:t>, 767, L11)</a:t>
            </a:r>
          </a:p>
          <a:p>
            <a:pPr marL="274320" lvl="1" indent="0">
              <a:buNone/>
            </a:pPr>
            <a:endParaRPr lang="en-US" sz="3000" b="1" dirty="0" smtClean="0"/>
          </a:p>
          <a:p>
            <a:r>
              <a:rPr lang="en-US" b="1" dirty="0" smtClean="0"/>
              <a:t>TADPOL results: </a:t>
            </a:r>
            <a:r>
              <a:rPr lang="en-US" dirty="0" smtClean="0">
                <a:hlinkClick r:id="rId3"/>
              </a:rPr>
              <a:t>arXiv:1212.0540</a:t>
            </a:r>
            <a:endParaRPr lang="en-US" dirty="0" smtClean="0"/>
          </a:p>
          <a:p>
            <a:r>
              <a:rPr lang="en-US" b="1" dirty="0" smtClean="0"/>
              <a:t>TADPOL survey</a:t>
            </a:r>
            <a:r>
              <a:rPr lang="en-US" dirty="0" smtClean="0"/>
              <a:t> (CARMA key project): </a:t>
            </a:r>
            <a:r>
              <a:rPr lang="en-US" dirty="0" smtClean="0">
                <a:hlinkClick r:id="rId4" action="ppaction://hlinkfile"/>
              </a:rPr>
              <a:t>tadpol.astro.illinois.edu</a:t>
            </a:r>
            <a:endParaRPr lang="en-US" dirty="0" smtClean="0"/>
          </a:p>
          <a:p>
            <a:r>
              <a:rPr lang="en-US" b="1" dirty="0"/>
              <a:t>Questions?  </a:t>
            </a:r>
            <a:r>
              <a:rPr lang="en-US" dirty="0"/>
              <a:t>Email: </a:t>
            </a:r>
            <a:r>
              <a:rPr lang="en-US" dirty="0">
                <a:hlinkClick r:id="rId5"/>
              </a:rPr>
              <a:t>chat@astro.berkeley.edu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206361" y="137841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Girart</a:t>
              </a:r>
              <a:r>
                <a:rPr lang="en-US" dirty="0" smtClean="0"/>
                <a:t>+ 2006</a:t>
              </a:r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058250" y="4829798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36" y="2144458"/>
            <a:ext cx="3543251" cy="2885219"/>
          </a:xfrm>
          <a:prstGeom prst="rect">
            <a:avLst/>
          </a:prstGeom>
        </p:spPr>
      </p:pic>
      <p:sp>
        <p:nvSpPr>
          <p:cNvPr id="16" name="Left-Right Arrow 15"/>
          <p:cNvSpPr/>
          <p:nvPr/>
        </p:nvSpPr>
        <p:spPr>
          <a:xfrm rot="831906">
            <a:off x="1691419" y="3391803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708700" y="3379102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2268479" y="3413272"/>
            <a:ext cx="1233797" cy="251893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976715" y="515824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84211" y="528775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1701902" y="5823127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07124" y="57123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Outflow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1701902" y="6166027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07124" y="6067903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B-field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69685" y="18522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16293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365915" y="114263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IRAS 4A</a:t>
            </a:r>
            <a:endParaRPr lang="en-US" b="1" dirty="0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20626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8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293289"/>
            <a:ext cx="8771466" cy="5207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35 sources</a:t>
            </a:r>
            <a:endParaRPr lang="en-US" dirty="0" smtClean="0"/>
          </a:p>
          <a:p>
            <a:pPr marL="274320" lvl="1" indent="0" algn="ctr">
              <a:buNone/>
            </a:pPr>
            <a:r>
              <a:rPr lang="en-US" sz="2100" dirty="0" smtClean="0"/>
              <a:t>Triples number of </a:t>
            </a:r>
            <a:r>
              <a:rPr lang="en-US" sz="2100" dirty="0" err="1" smtClean="0"/>
              <a:t>interferometric</a:t>
            </a:r>
            <a:r>
              <a:rPr lang="en-US" sz="21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100" i="1" dirty="0" smtClean="0"/>
          </a:p>
          <a:p>
            <a:pPr marL="0" indent="0" algn="ctr">
              <a:buNone/>
            </a:pPr>
            <a:r>
              <a:rPr lang="en-US" b="1" dirty="0" smtClean="0"/>
              <a:t>~300 observing hours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CARMA C, D, &amp; E arrays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</a:t>
            </a:r>
            <a:r>
              <a:rPr lang="en-US" b="1" dirty="0"/>
              <a:t>– </a:t>
            </a:r>
            <a:r>
              <a:rPr lang="en-US" b="1" dirty="0" smtClean="0"/>
              <a:t>4</a:t>
            </a:r>
            <a:r>
              <a:rPr lang="en-US" b="1" i="1" dirty="0" smtClean="0"/>
              <a:t>" </a:t>
            </a:r>
            <a:r>
              <a:rPr lang="en-US" b="1" dirty="0" smtClean="0"/>
              <a:t>resolution</a:t>
            </a:r>
            <a:endParaRPr lang="en-US" i="1" dirty="0"/>
          </a:p>
          <a:p>
            <a:pPr marL="0" indent="0" algn="ctr">
              <a:buNone/>
            </a:pPr>
            <a:r>
              <a:rPr lang="en-US" sz="2100" dirty="0" smtClean="0"/>
              <a:t>10</a:t>
            </a:r>
            <a:r>
              <a:rPr lang="en-US" sz="1500" dirty="0" smtClean="0"/>
              <a:t>⨉</a:t>
            </a:r>
            <a:r>
              <a:rPr lang="en-US" dirty="0" smtClean="0"/>
              <a:t> </a:t>
            </a:r>
            <a:r>
              <a:rPr lang="en-US" sz="2100" dirty="0" smtClean="0"/>
              <a:t>higher resolution than CSO</a:t>
            </a:r>
            <a:r>
              <a:rPr lang="en-US" sz="2100" dirty="0"/>
              <a:t> </a:t>
            </a:r>
            <a:r>
              <a:rPr lang="en-US" sz="2100" dirty="0" smtClean="0"/>
              <a:t>&amp; JCMT</a:t>
            </a:r>
          </a:p>
          <a:p>
            <a:pPr marL="0" indent="0" algn="ctr">
              <a:buNone/>
            </a:pPr>
            <a:r>
              <a:rPr lang="en-US" sz="2100" dirty="0" smtClean="0"/>
              <a:t>Probes intermediate region between ~0.1 pc (single-dish) and ~100 AU (ALMA)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mm wavelength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Ideal for dust polarization, as well as CO(2-1) for outflow mapping</a:t>
            </a:r>
          </a:p>
        </p:txBody>
      </p:sp>
    </p:spTree>
    <p:extLst>
      <p:ext uri="{BB962C8B-B14F-4D97-AF65-F5344CB8AC3E}">
        <p14:creationId xmlns:p14="http://schemas.microsoft.com/office/powerpoint/2010/main" val="184379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862331"/>
            <a:ext cx="4956449" cy="52497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Ian Stephens, Leslie Looney,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Jason Fiege (Manitoba),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Erica Franzmann (Manitoba), Martin Houde (UWO, Caltech), Brenda Matthews (NRC-CNRC)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" y="6201463"/>
            <a:ext cx="661257" cy="65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93" y="6183303"/>
            <a:ext cx="730467" cy="674952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85" y="6225121"/>
            <a:ext cx="814149" cy="60247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09" y="6258650"/>
            <a:ext cx="953220" cy="580388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0" y="6191302"/>
            <a:ext cx="656814" cy="656814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79" y="6206532"/>
            <a:ext cx="746698" cy="639287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77" y="6170416"/>
            <a:ext cx="674951" cy="674951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04" y="6170983"/>
            <a:ext cx="507119" cy="656814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610910" y="6209581"/>
            <a:ext cx="592964" cy="71124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915438" y="6201183"/>
            <a:ext cx="770187" cy="656750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17" y="6204351"/>
            <a:ext cx="569226" cy="634687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19" y="6186212"/>
            <a:ext cx="491222" cy="64008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0" y="6148192"/>
            <a:ext cx="698420" cy="6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27565" y="-460438"/>
            <a:ext cx="5758388" cy="8148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63302" y="6286102"/>
            <a:ext cx="37542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dirty="0" smtClean="0">
                <a:solidFill>
                  <a:srgbClr val="292934"/>
                </a:solidFill>
              </a:rPr>
              <a:t>See also: Stephens, Looney, Kwon, </a:t>
            </a:r>
            <a:r>
              <a:rPr lang="en-US" sz="1600" b="1" dirty="0" smtClean="0">
                <a:solidFill>
                  <a:srgbClr val="292934"/>
                </a:solidFill>
              </a:rPr>
              <a:t>Hull</a:t>
            </a:r>
            <a:r>
              <a:rPr lang="en-US" sz="1600" dirty="0" smtClean="0">
                <a:solidFill>
                  <a:srgbClr val="292934"/>
                </a:solidFill>
              </a:rPr>
              <a:t> </a:t>
            </a:r>
            <a:r>
              <a:rPr lang="en-US" sz="1600" i="1" dirty="0" smtClean="0">
                <a:solidFill>
                  <a:srgbClr val="292934"/>
                </a:solidFill>
              </a:rPr>
              <a:t>et al. </a:t>
            </a:r>
            <a:r>
              <a:rPr lang="en-US" sz="1600" dirty="0" smtClean="0">
                <a:solidFill>
                  <a:srgbClr val="292934"/>
                </a:solidFill>
              </a:rPr>
              <a:t>2013, </a:t>
            </a:r>
            <a:r>
              <a:rPr lang="en-US" sz="1600" dirty="0" err="1" smtClean="0">
                <a:solidFill>
                  <a:srgbClr val="292934"/>
                </a:solidFill>
              </a:rPr>
              <a:t>ApJL</a:t>
            </a:r>
            <a:r>
              <a:rPr lang="en-US" sz="1600" dirty="0" smtClean="0">
                <a:solidFill>
                  <a:srgbClr val="292934"/>
                </a:solidFill>
              </a:rPr>
              <a:t>, submitted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95150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69933" y="1270008"/>
            <a:ext cx="7134560" cy="5195933"/>
            <a:chOff x="3449093" y="1263895"/>
            <a:chExt cx="7277600" cy="53398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97232" y="374323"/>
              <a:ext cx="5181322" cy="7277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73632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7166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5646</TotalTime>
  <Words>1174</Words>
  <Application>Microsoft Macintosh PowerPoint</Application>
  <PresentationFormat>On-screen Show (4:3)</PresentationFormat>
  <Paragraphs>155</Paragraphs>
  <Slides>13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Office Theme</vt:lpstr>
      <vt:lpstr>Clarity</vt:lpstr>
      <vt:lpstr>6_Office Theme</vt:lpstr>
      <vt:lpstr>2_Clarity</vt:lpstr>
      <vt:lpstr>Are magnetic fields and outflows aligned in protostellar cores?</vt:lpstr>
      <vt:lpstr>PowerPoint Presentation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TADPOL survey</vt:lpstr>
      <vt:lpstr>TADPOL collaboration</vt:lpstr>
      <vt:lpstr>TADPOL results</vt:lpstr>
      <vt:lpstr>PowerPoint Presentation</vt:lpstr>
      <vt:lpstr>PowerPoint Presentation</vt:lpstr>
      <vt:lpstr>Outflow vs. B-field: distribution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Charles Hull</cp:lastModifiedBy>
  <cp:revision>235</cp:revision>
  <dcterms:created xsi:type="dcterms:W3CDTF">2010-11-26T18:30:23Z</dcterms:created>
  <dcterms:modified xsi:type="dcterms:W3CDTF">2013-05-04T00:27:57Z</dcterms:modified>
</cp:coreProperties>
</file>